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1D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885411" y="2585132"/>
            <a:ext cx="3858441" cy="2193539"/>
          </a:xfrm>
          <a:prstGeom prst="roundRect">
            <a:avLst>
              <a:gd name="adj" fmla="val 6000"/>
            </a:avLst>
          </a:prstGeom>
          <a:solidFill>
            <a:srgbClr val="EFE9CB"/>
          </a:solidFill>
          <a:ln w="13970">
            <a:solidFill>
              <a:srgbClr val="8A93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988394" y="2464482"/>
            <a:ext cx="1879600" cy="241300"/>
          </a:xfrm>
          <a:prstGeom prst="roundRect">
            <a:avLst>
              <a:gd name="adj" fmla="val 50000"/>
            </a:avLst>
          </a:prstGeom>
          <a:solidFill>
            <a:srgbClr val="3F4A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8288" rIns="18288" tIns="0" bIns="0"/>
          <a:lstStyle/>
          <a:p>
            <a:pPr algn="ctr"/>
            <a:r>
              <a:rPr sz="950" b="1">
                <a:solidFill>
                  <a:srgbClr val="F6F1DB"/>
                </a:solidFill>
                <a:latin typeface="Segoe UI"/>
              </a:rPr>
              <a:t>ÁREA 2 — BACK-OFFICE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8146" y="2511033"/>
            <a:ext cx="6642203" cy="2315993"/>
          </a:xfrm>
          <a:prstGeom prst="roundRect">
            <a:avLst>
              <a:gd name="adj" fmla="val 6000"/>
            </a:avLst>
          </a:prstGeom>
          <a:solidFill>
            <a:srgbClr val="EFE9CB"/>
          </a:solidFill>
          <a:ln w="13970">
            <a:solidFill>
              <a:srgbClr val="8A93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51129" y="2390383"/>
            <a:ext cx="1879600" cy="241300"/>
          </a:xfrm>
          <a:prstGeom prst="roundRect">
            <a:avLst>
              <a:gd name="adj" fmla="val 50000"/>
            </a:avLst>
          </a:prstGeom>
          <a:solidFill>
            <a:srgbClr val="3F4A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8288" rIns="18288" tIns="0" bIns="0"/>
          <a:lstStyle/>
          <a:p>
            <a:pPr algn="ctr"/>
            <a:r>
              <a:rPr sz="950" b="1">
                <a:solidFill>
                  <a:srgbClr val="F6F1DB"/>
                </a:solidFill>
                <a:latin typeface="Segoe UI"/>
              </a:rPr>
              <a:t>ÁREA 1 — ATENDIMENTO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1825017" y="3720521"/>
            <a:ext cx="252308" cy="5149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2077325" y="3720521"/>
            <a:ext cx="257458" cy="0"/>
          </a:xfrm>
          <a:prstGeom prst="line">
            <a:avLst/>
          </a:prstGeom>
          <a:ln w="16510">
            <a:solidFill>
              <a:srgbClr val="3F4A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5012344" y="3720521"/>
            <a:ext cx="257457" cy="0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5269801" y="3720521"/>
            <a:ext cx="257458" cy="0"/>
          </a:xfrm>
          <a:prstGeom prst="line">
            <a:avLst/>
          </a:prstGeom>
          <a:ln w="16510">
            <a:solidFill>
              <a:srgbClr val="3F4A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V="1">
            <a:off x="6602372" y="3223628"/>
            <a:ext cx="487977" cy="266373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7090349" y="3223628"/>
            <a:ext cx="397531" cy="0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7487880" y="3223628"/>
            <a:ext cx="397531" cy="0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7885411" y="3223628"/>
            <a:ext cx="257458" cy="0"/>
          </a:xfrm>
          <a:prstGeom prst="line">
            <a:avLst/>
          </a:prstGeom>
          <a:ln w="16510">
            <a:solidFill>
              <a:srgbClr val="3F4A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6602372" y="3951041"/>
            <a:ext cx="487977" cy="266373"/>
          </a:xfrm>
          <a:prstGeom prst="line">
            <a:avLst/>
          </a:prstGeom>
          <a:ln w="16510">
            <a:solidFill>
              <a:srgbClr val="A65A3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7090349" y="4217414"/>
            <a:ext cx="397531" cy="0"/>
          </a:xfrm>
          <a:prstGeom prst="line">
            <a:avLst/>
          </a:prstGeom>
          <a:ln w="16510">
            <a:solidFill>
              <a:srgbClr val="A65A3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7487880" y="4217414"/>
            <a:ext cx="397531" cy="0"/>
          </a:xfrm>
          <a:prstGeom prst="line">
            <a:avLst/>
          </a:prstGeom>
          <a:ln w="16510">
            <a:solidFill>
              <a:srgbClr val="A65A3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7885411" y="4217414"/>
            <a:ext cx="932824" cy="5150"/>
          </a:xfrm>
          <a:prstGeom prst="line">
            <a:avLst/>
          </a:prstGeom>
          <a:ln w="16510">
            <a:solidFill>
              <a:srgbClr val="A65A3F"/>
            </a:solidFill>
            <a:prstDash val="dash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10446472" y="3223628"/>
            <a:ext cx="257458" cy="0"/>
          </a:xfrm>
          <a:prstGeom prst="line">
            <a:avLst/>
          </a:prstGeom>
          <a:ln w="16510">
            <a:solidFill>
              <a:srgbClr val="3F4A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10703930" y="3223628"/>
            <a:ext cx="262607" cy="5149"/>
          </a:xfrm>
          <a:prstGeom prst="line">
            <a:avLst/>
          </a:prstGeom>
          <a:ln w="16510">
            <a:solidFill>
              <a:srgbClr val="3F4A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38464" y="3519704"/>
            <a:ext cx="1448543" cy="401634"/>
          </a:xfrm>
          <a:prstGeom prst="roundRect">
            <a:avLst>
              <a:gd name="adj" fmla="val 50000"/>
            </a:avLst>
          </a:prstGeom>
          <a:solidFill>
            <a:srgbClr val="3F4A26"/>
          </a:solidFill>
          <a:ln w="17780">
            <a:solidFill>
              <a:srgbClr val="2E331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" rIns="27432" tIns="4572" bIns="4572"/>
          <a:lstStyle/>
          <a:p>
            <a:pPr algn="ctr"/>
            <a:r>
              <a:rPr sz="650">
                <a:solidFill>
                  <a:srgbClr val="F6F1DB"/>
                </a:solidFill>
                <a:latin typeface="Segoe UI"/>
              </a:rPr>
              <a:t>COMEÇO 🚀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334783" y="3318887"/>
            <a:ext cx="2677560" cy="803268"/>
          </a:xfrm>
          <a:prstGeom prst="roundRect">
            <a:avLst>
              <a:gd name="adj" fmla="val 14000"/>
            </a:avLst>
          </a:prstGeom>
          <a:solidFill>
            <a:srgbClr val="DCE0B0"/>
          </a:solidFill>
          <a:ln w="17780">
            <a:solidFill>
              <a:srgbClr val="4A522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" rIns="18288" tIns="4572" bIns="4572"/>
          <a:lstStyle/>
          <a:p>
            <a:pPr algn="ctr"/>
            <a:r>
              <a:rPr sz="650">
                <a:solidFill>
                  <a:srgbClr val="2E331B"/>
                </a:solidFill>
                <a:latin typeface="Segoe UI"/>
              </a:rPr>
              <a:t>AÇÃO COM ACENTUAÇÃO: ANÁLISE</a:t>
            </a:r>
          </a:p>
        </p:txBody>
      </p:sp>
      <p:sp>
        <p:nvSpPr>
          <p:cNvPr id="22" name="Diamond 21"/>
          <p:cNvSpPr/>
          <p:nvPr/>
        </p:nvSpPr>
        <p:spPr>
          <a:xfrm>
            <a:off x="5527259" y="3067705"/>
            <a:ext cx="1305632" cy="1305632"/>
          </a:xfrm>
          <a:prstGeom prst="diamond">
            <a:avLst/>
          </a:prstGeom>
          <a:solidFill>
            <a:srgbClr val="B9BC3F"/>
          </a:solidFill>
          <a:ln w="17780">
            <a:solidFill>
              <a:srgbClr val="4A522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" rIns="18288" tIns="4572" bIns="4572"/>
          <a:lstStyle/>
          <a:p>
            <a:pPr algn="ctr"/>
            <a:r>
              <a:rPr sz="650">
                <a:solidFill>
                  <a:srgbClr val="2E331B"/>
                </a:solidFill>
                <a:latin typeface="Segoe UI"/>
              </a:rPr>
              <a:t>APROVADO?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42868" y="2945574"/>
            <a:ext cx="2303603" cy="556108"/>
          </a:xfrm>
          <a:prstGeom prst="roundRect">
            <a:avLst>
              <a:gd name="adj" fmla="val 14000"/>
            </a:avLst>
          </a:prstGeom>
          <a:solidFill>
            <a:srgbClr val="DCE0B0"/>
          </a:solidFill>
          <a:ln w="17780">
            <a:solidFill>
              <a:srgbClr val="4A522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" rIns="18288" tIns="4572" bIns="4572"/>
          <a:lstStyle/>
          <a:p>
            <a:pPr algn="ctr"/>
            <a:r>
              <a:rPr sz="650">
                <a:solidFill>
                  <a:srgbClr val="2E331B"/>
                </a:solidFill>
                <a:latin typeface="Segoe UI"/>
              </a:rPr>
              <a:t>ETAPA COM HIFENS NO ID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882636" y="3022811"/>
            <a:ext cx="682509" cy="401634"/>
          </a:xfrm>
          <a:prstGeom prst="roundRect">
            <a:avLst>
              <a:gd name="adj" fmla="val 50000"/>
            </a:avLst>
          </a:prstGeom>
          <a:solidFill>
            <a:srgbClr val="3F4A26"/>
          </a:solidFill>
          <a:ln w="17780">
            <a:solidFill>
              <a:srgbClr val="2E331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" rIns="27432" tIns="4572" bIns="4572"/>
          <a:lstStyle/>
          <a:p>
            <a:pPr algn="ctr"/>
            <a:r>
              <a:rPr sz="650">
                <a:solidFill>
                  <a:srgbClr val="F6F1DB"/>
                </a:solidFill>
                <a:latin typeface="Segoe UI"/>
              </a:rPr>
              <a:t>FIM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668611" y="4016597"/>
            <a:ext cx="1252118" cy="401634"/>
          </a:xfrm>
          <a:prstGeom prst="roundRect">
            <a:avLst>
              <a:gd name="adj" fmla="val 50000"/>
            </a:avLst>
          </a:prstGeom>
          <a:solidFill>
            <a:srgbClr val="C06B4B"/>
          </a:solidFill>
          <a:ln w="17780">
            <a:solidFill>
              <a:srgbClr val="8C4A3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" rIns="27432" tIns="4572" bIns="4572"/>
          <a:lstStyle/>
          <a:p>
            <a:pPr algn="ctr"/>
            <a:r>
              <a:rPr sz="650">
                <a:solidFill>
                  <a:srgbClr val="F9EFE7"/>
                </a:solidFill>
                <a:latin typeface="Segoe UI"/>
              </a:rPr>
              <a:t>REJEITADO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281914" y="3120645"/>
            <a:ext cx="411932" cy="144176"/>
          </a:xfrm>
          <a:prstGeom prst="roundRect">
            <a:avLst>
              <a:gd name="adj" fmla="val 50000"/>
            </a:avLst>
          </a:prstGeom>
          <a:solidFill>
            <a:srgbClr val="F6F1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600">
                <a:solidFill>
                  <a:srgbClr val="3F4A26"/>
                </a:solidFill>
                <a:latin typeface="Segoe UI"/>
              </a:rPr>
              <a:t>Sim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281914" y="4114431"/>
            <a:ext cx="411932" cy="144176"/>
          </a:xfrm>
          <a:prstGeom prst="roundRect">
            <a:avLst>
              <a:gd name="adj" fmla="val 50000"/>
            </a:avLst>
          </a:prstGeom>
          <a:solidFill>
            <a:srgbClr val="F6F1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600">
                <a:solidFill>
                  <a:srgbClr val="3F4A26"/>
                </a:solidFill>
                <a:latin typeface="Segoe UI"/>
              </a:rPr>
              <a:t>Não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